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1"/>
  </p:notesMasterIdLst>
  <p:sldIdLst>
    <p:sldId id="327" r:id="rId2"/>
    <p:sldId id="287" r:id="rId3"/>
    <p:sldId id="326" r:id="rId4"/>
    <p:sldId id="288" r:id="rId5"/>
    <p:sldId id="257" r:id="rId6"/>
    <p:sldId id="258" r:id="rId7"/>
    <p:sldId id="259" r:id="rId8"/>
    <p:sldId id="289" r:id="rId9"/>
    <p:sldId id="290" r:id="rId10"/>
    <p:sldId id="292" r:id="rId11"/>
    <p:sldId id="293" r:id="rId12"/>
    <p:sldId id="291" r:id="rId13"/>
    <p:sldId id="260" r:id="rId14"/>
    <p:sldId id="261" r:id="rId15"/>
    <p:sldId id="311" r:id="rId16"/>
    <p:sldId id="320" r:id="rId17"/>
    <p:sldId id="319" r:id="rId18"/>
    <p:sldId id="321" r:id="rId19"/>
    <p:sldId id="262" r:id="rId20"/>
    <p:sldId id="295" r:id="rId21"/>
    <p:sldId id="296" r:id="rId22"/>
    <p:sldId id="297" r:id="rId23"/>
    <p:sldId id="294" r:id="rId24"/>
    <p:sldId id="323" r:id="rId25"/>
    <p:sldId id="324" r:id="rId26"/>
    <p:sldId id="263" r:id="rId27"/>
    <p:sldId id="301" r:id="rId28"/>
    <p:sldId id="264" r:id="rId29"/>
    <p:sldId id="266" r:id="rId30"/>
    <p:sldId id="298" r:id="rId31"/>
    <p:sldId id="265" r:id="rId32"/>
    <p:sldId id="302" r:id="rId33"/>
    <p:sldId id="303" r:id="rId34"/>
    <p:sldId id="304" r:id="rId35"/>
    <p:sldId id="305" r:id="rId36"/>
    <p:sldId id="306" r:id="rId37"/>
    <p:sldId id="309" r:id="rId38"/>
    <p:sldId id="312" r:id="rId39"/>
    <p:sldId id="307" r:id="rId40"/>
    <p:sldId id="308" r:id="rId41"/>
    <p:sldId id="300" r:id="rId42"/>
    <p:sldId id="267" r:id="rId43"/>
    <p:sldId id="268" r:id="rId44"/>
    <p:sldId id="269" r:id="rId45"/>
    <p:sldId id="274" r:id="rId46"/>
    <p:sldId id="273" r:id="rId47"/>
    <p:sldId id="322" r:id="rId48"/>
    <p:sldId id="299" r:id="rId49"/>
    <p:sldId id="270" r:id="rId50"/>
    <p:sldId id="272" r:id="rId51"/>
    <p:sldId id="271" r:id="rId52"/>
    <p:sldId id="313" r:id="rId53"/>
    <p:sldId id="314" r:id="rId54"/>
    <p:sldId id="315" r:id="rId55"/>
    <p:sldId id="318" r:id="rId56"/>
    <p:sldId id="316" r:id="rId57"/>
    <p:sldId id="325" r:id="rId58"/>
    <p:sldId id="317" r:id="rId59"/>
    <p:sldId id="286" r:id="rId60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2EFFAC-4E83-4E11-B688-8887EA2F2376}" type="datetimeFigureOut">
              <a:rPr lang="nl-NL" smtClean="0"/>
              <a:t>7-4-2021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D1054-4497-4913-A787-AD4A8CE153E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924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Land van oorsprong: België</a:t>
            </a:r>
          </a:p>
          <a:p>
            <a:r>
              <a:rPr lang="nl-NL" dirty="0"/>
              <a:t>Erkend in Nederland: 1907</a:t>
            </a:r>
          </a:p>
          <a:p>
            <a:r>
              <a:rPr lang="nl-NL" dirty="0"/>
              <a:t>Gewicht: min. 6 kg</a:t>
            </a:r>
          </a:p>
          <a:p>
            <a:r>
              <a:rPr lang="nl-NL" dirty="0"/>
              <a:t>Bouw: gestrekt type</a:t>
            </a:r>
          </a:p>
          <a:p>
            <a:r>
              <a:rPr lang="nl-NL" dirty="0"/>
              <a:t>Erkende</a:t>
            </a:r>
            <a:r>
              <a:rPr lang="nl-NL" baseline="0" dirty="0"/>
              <a:t> k</a:t>
            </a:r>
            <a:r>
              <a:rPr lang="nl-NL" dirty="0"/>
              <a:t>leuren: wit (oogkleur rood) en kleur: haaskleur, </a:t>
            </a:r>
            <a:r>
              <a:rPr lang="nl-NL" dirty="0" err="1"/>
              <a:t>konijngrijs</a:t>
            </a:r>
            <a:r>
              <a:rPr lang="nl-NL" dirty="0"/>
              <a:t>, ijzergrauw, blauwgrijs, blauwgrauw, zwart, blauw en geel.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5055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Land van oorsprong: Frankrijk</a:t>
            </a:r>
          </a:p>
          <a:p>
            <a:r>
              <a:rPr lang="nl-NL" dirty="0"/>
              <a:t>Erkend in Nederland: 1940</a:t>
            </a:r>
          </a:p>
          <a:p>
            <a:r>
              <a:rPr lang="nl-NL" dirty="0"/>
              <a:t>Gewicht:</a:t>
            </a:r>
            <a:r>
              <a:rPr lang="nl-NL" baseline="0" dirty="0"/>
              <a:t> 3,5 tot 4,5 kg</a:t>
            </a:r>
          </a:p>
          <a:p>
            <a:r>
              <a:rPr lang="nl-NL" baseline="0" dirty="0"/>
              <a:t>Bouw: matig gestrekt type</a:t>
            </a:r>
          </a:p>
          <a:p>
            <a:r>
              <a:rPr lang="nl-NL" baseline="0" dirty="0"/>
              <a:t>Erkende kleuren:  wit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3867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Land van oorsprong: Engeland</a:t>
            </a:r>
          </a:p>
          <a:p>
            <a:r>
              <a:rPr lang="nl-NL" dirty="0"/>
              <a:t>Erkend in Nederland: 1907</a:t>
            </a:r>
          </a:p>
          <a:p>
            <a:r>
              <a:rPr lang="nl-NL" dirty="0"/>
              <a:t>Gewicht: 4 tot 5 kg</a:t>
            </a:r>
          </a:p>
          <a:p>
            <a:r>
              <a:rPr lang="nl-NL" dirty="0"/>
              <a:t>Bouw: specifiek, matig gestrekt type</a:t>
            </a:r>
          </a:p>
          <a:p>
            <a:r>
              <a:rPr lang="nl-NL" dirty="0"/>
              <a:t>Erkende kleuren: </a:t>
            </a:r>
            <a:r>
              <a:rPr lang="nl-NL" dirty="0" err="1"/>
              <a:t>konijngrijs</a:t>
            </a:r>
            <a:r>
              <a:rPr lang="nl-NL" dirty="0"/>
              <a:t>, ijzergrauw,</a:t>
            </a:r>
            <a:r>
              <a:rPr lang="nl-NL" baseline="0" dirty="0"/>
              <a:t> zwart, </a:t>
            </a:r>
            <a:r>
              <a:rPr lang="nl-NL" baseline="0" dirty="0" err="1"/>
              <a:t>fawn</a:t>
            </a:r>
            <a:r>
              <a:rPr lang="nl-NL" baseline="0" dirty="0"/>
              <a:t>, </a:t>
            </a:r>
            <a:r>
              <a:rPr lang="nl-NL" baseline="0" dirty="0" err="1"/>
              <a:t>madagascar</a:t>
            </a:r>
            <a:r>
              <a:rPr lang="nl-NL" baseline="0" dirty="0"/>
              <a:t>, wit met rode oogkleur en bont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8323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Land van oorsprong: Duitsland</a:t>
            </a:r>
          </a:p>
          <a:p>
            <a:r>
              <a:rPr lang="nl-NL" dirty="0"/>
              <a:t>Erkend in Nederland: 1976</a:t>
            </a:r>
          </a:p>
          <a:p>
            <a:r>
              <a:rPr lang="nl-NL" dirty="0"/>
              <a:t>Gewicht: 2,5 tot 3,5 kg</a:t>
            </a:r>
          </a:p>
          <a:p>
            <a:r>
              <a:rPr lang="nl-NL" dirty="0"/>
              <a:t>Bouw: geblokt type</a:t>
            </a:r>
          </a:p>
          <a:p>
            <a:r>
              <a:rPr lang="nl-NL" dirty="0"/>
              <a:t>Erkende kleuren: </a:t>
            </a:r>
            <a:r>
              <a:rPr lang="nl-NL" dirty="0" err="1"/>
              <a:t>konijngrijs</a:t>
            </a:r>
            <a:r>
              <a:rPr lang="nl-NL" dirty="0"/>
              <a:t>, ijzergrauw, blauwgrijs, blauwgrauw, zwart, blauw, chinchilla, </a:t>
            </a:r>
            <a:r>
              <a:rPr lang="nl-NL" dirty="0" err="1"/>
              <a:t>madagascar</a:t>
            </a:r>
            <a:r>
              <a:rPr lang="nl-NL" dirty="0"/>
              <a:t>, </a:t>
            </a:r>
            <a:r>
              <a:rPr lang="nl-NL" dirty="0" err="1"/>
              <a:t>sallander</a:t>
            </a:r>
            <a:r>
              <a:rPr lang="nl-NL" dirty="0"/>
              <a:t>, </a:t>
            </a:r>
            <a:r>
              <a:rPr lang="nl-NL" dirty="0" err="1"/>
              <a:t>isabella</a:t>
            </a:r>
            <a:r>
              <a:rPr lang="nl-NL" dirty="0"/>
              <a:t>, wit met rode oogkleur, wit met blauwe oogkleur en bont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9858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Land van oorsprong: Duitsland</a:t>
            </a:r>
          </a:p>
          <a:p>
            <a:r>
              <a:rPr lang="nl-NL" dirty="0"/>
              <a:t>Erkend in Nederland: 1927</a:t>
            </a:r>
          </a:p>
          <a:p>
            <a:r>
              <a:rPr lang="nl-NL" dirty="0"/>
              <a:t>Gewicht: 3,75 tot 4,75 kg</a:t>
            </a:r>
          </a:p>
          <a:p>
            <a:r>
              <a:rPr lang="nl-NL" dirty="0"/>
              <a:t>Bouw: gedrongen type</a:t>
            </a:r>
          </a:p>
          <a:p>
            <a:r>
              <a:rPr lang="nl-NL" dirty="0"/>
              <a:t>Erkende kleuren:</a:t>
            </a:r>
            <a:r>
              <a:rPr lang="nl-NL" baseline="0" dirty="0"/>
              <a:t> </a:t>
            </a:r>
            <a:r>
              <a:rPr lang="nl-NL" baseline="0" dirty="0" err="1"/>
              <a:t>konijngrijs</a:t>
            </a:r>
            <a:r>
              <a:rPr lang="nl-NL" baseline="0" dirty="0"/>
              <a:t>, zwart, bruin, blauw en geel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9044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Land van oorsprong: België</a:t>
            </a:r>
            <a:r>
              <a:rPr lang="nl-NL" baseline="0" dirty="0"/>
              <a:t> (wit en kleur), Engeland (kleur) en Nederland (tan)</a:t>
            </a:r>
          </a:p>
          <a:p>
            <a:r>
              <a:rPr lang="nl-NL" baseline="0" dirty="0"/>
              <a:t>Erkend in Nederland: 1907 (kleur), 1978 (tan) en 1984 (wit) </a:t>
            </a:r>
          </a:p>
          <a:p>
            <a:r>
              <a:rPr lang="nl-NL" baseline="0" dirty="0"/>
              <a:t>Gewicht: 3,5 tot 4,5 kg</a:t>
            </a:r>
          </a:p>
          <a:p>
            <a:r>
              <a:rPr lang="nl-NL" baseline="0" dirty="0"/>
              <a:t>Bouw: specifiek, lang en gestrekt type</a:t>
            </a:r>
          </a:p>
          <a:p>
            <a:r>
              <a:rPr lang="nl-NL" baseline="0" dirty="0"/>
              <a:t>Erkende kleuren: wit met rode oogkleur, haaskleur, tan zwart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19976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Land van oorsprong: Frankrijk</a:t>
            </a:r>
          </a:p>
          <a:p>
            <a:r>
              <a:rPr lang="nl-NL" dirty="0"/>
              <a:t>Erkend in Nederland: 1907</a:t>
            </a:r>
          </a:p>
          <a:p>
            <a:r>
              <a:rPr lang="nl-NL" dirty="0"/>
              <a:t>Gewicht: 3 tot 4 kg</a:t>
            </a:r>
          </a:p>
          <a:p>
            <a:r>
              <a:rPr lang="nl-NL" dirty="0"/>
              <a:t>Bouw: matig gestrekt type</a:t>
            </a:r>
          </a:p>
          <a:p>
            <a:r>
              <a:rPr lang="nl-NL" dirty="0"/>
              <a:t>Erkende kleuren:  zwart en roodgeel in </a:t>
            </a:r>
            <a:r>
              <a:rPr lang="nl-NL" dirty="0" err="1"/>
              <a:t>rastypisch</a:t>
            </a:r>
            <a:r>
              <a:rPr lang="nl-NL" dirty="0"/>
              <a:t> tekeningbeeld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0734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Land van oorsprong: Engeland</a:t>
            </a:r>
          </a:p>
          <a:p>
            <a:r>
              <a:rPr lang="nl-NL" dirty="0"/>
              <a:t>Erkend in Nederland: 1981</a:t>
            </a:r>
          </a:p>
          <a:p>
            <a:r>
              <a:rPr lang="nl-NL" dirty="0"/>
              <a:t>Gewicht: 3 tot 4 kg</a:t>
            </a:r>
          </a:p>
          <a:p>
            <a:r>
              <a:rPr lang="nl-NL" dirty="0"/>
              <a:t>Bouw: matig gestrekt type</a:t>
            </a:r>
          </a:p>
          <a:p>
            <a:r>
              <a:rPr lang="nl-NL" dirty="0"/>
              <a:t>Erkende kleuren:  zwart en wit in </a:t>
            </a:r>
            <a:r>
              <a:rPr lang="nl-NL" dirty="0" err="1"/>
              <a:t>rastypisch</a:t>
            </a:r>
            <a:r>
              <a:rPr lang="nl-NL" dirty="0"/>
              <a:t> tekeningbeeld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43111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Land van oorsprong: Duitsland</a:t>
            </a:r>
          </a:p>
          <a:p>
            <a:r>
              <a:rPr lang="nl-NL" dirty="0"/>
              <a:t>Erkend in Nederland: 1919</a:t>
            </a:r>
          </a:p>
          <a:p>
            <a:r>
              <a:rPr lang="nl-NL" dirty="0"/>
              <a:t>Gewicht: 3 tot 4 kg</a:t>
            </a:r>
          </a:p>
          <a:p>
            <a:r>
              <a:rPr lang="nl-NL" dirty="0"/>
              <a:t>Bouw: matig gestrekt type</a:t>
            </a:r>
          </a:p>
          <a:p>
            <a:r>
              <a:rPr lang="nl-NL" dirty="0"/>
              <a:t>Erkende kleuren:  wit</a:t>
            </a:r>
            <a:r>
              <a:rPr lang="nl-NL" baseline="0" dirty="0"/>
              <a:t> met aftekening in </a:t>
            </a:r>
            <a:r>
              <a:rPr lang="nl-NL" dirty="0"/>
              <a:t>zwart en roodgeel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62984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Land van oorsprong: Engeland</a:t>
            </a:r>
          </a:p>
          <a:p>
            <a:r>
              <a:rPr lang="nl-NL" dirty="0"/>
              <a:t>Erkend in Nederland: 1907</a:t>
            </a:r>
          </a:p>
          <a:p>
            <a:r>
              <a:rPr lang="nl-NL" dirty="0"/>
              <a:t>Gewicht: 2</a:t>
            </a:r>
            <a:r>
              <a:rPr lang="nl-NL" baseline="0" dirty="0"/>
              <a:t> tot 2,75</a:t>
            </a:r>
            <a:r>
              <a:rPr lang="nl-NL" dirty="0"/>
              <a:t> kg</a:t>
            </a:r>
          </a:p>
          <a:p>
            <a:r>
              <a:rPr lang="nl-NL" dirty="0"/>
              <a:t>Bouw: gedrongen type</a:t>
            </a:r>
          </a:p>
          <a:p>
            <a:r>
              <a:rPr lang="nl-NL" dirty="0"/>
              <a:t>Erkende kleuren: </a:t>
            </a:r>
            <a:r>
              <a:rPr lang="nl-NL" dirty="0" err="1"/>
              <a:t>konijngrijs</a:t>
            </a:r>
            <a:r>
              <a:rPr lang="nl-NL" dirty="0"/>
              <a:t>, zwart, bruin, blauw en geel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3981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Land van oorsprong: Frankrijk</a:t>
            </a:r>
          </a:p>
          <a:p>
            <a:r>
              <a:rPr lang="nl-NL" dirty="0"/>
              <a:t>Erkend in Nederland: 1927</a:t>
            </a:r>
          </a:p>
          <a:p>
            <a:r>
              <a:rPr lang="nl-NL" dirty="0"/>
              <a:t>Gewicht: 2,25 tot 3 kg</a:t>
            </a:r>
          </a:p>
          <a:p>
            <a:r>
              <a:rPr lang="nl-NL" dirty="0"/>
              <a:t>Bouw: geblokt type</a:t>
            </a:r>
          </a:p>
          <a:p>
            <a:r>
              <a:rPr lang="nl-NL" dirty="0"/>
              <a:t>Erkende kleuren:</a:t>
            </a:r>
            <a:r>
              <a:rPr lang="nl-NL" baseline="0" dirty="0"/>
              <a:t> chinchilla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9134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Land van oorsprong: Frankrijk</a:t>
            </a:r>
          </a:p>
          <a:p>
            <a:r>
              <a:rPr lang="nl-NL" dirty="0"/>
              <a:t>Erkend</a:t>
            </a:r>
            <a:r>
              <a:rPr lang="nl-NL" baseline="0" dirty="0"/>
              <a:t> in Nederland: 1907</a:t>
            </a:r>
          </a:p>
          <a:p>
            <a:r>
              <a:rPr lang="nl-NL" baseline="0" dirty="0"/>
              <a:t>Gewicht: 5 tot 6,5 kg</a:t>
            </a:r>
          </a:p>
          <a:p>
            <a:r>
              <a:rPr lang="nl-NL" baseline="0" dirty="0"/>
              <a:t>Bouw: gedrongen en massief</a:t>
            </a:r>
          </a:p>
          <a:p>
            <a:r>
              <a:rPr lang="nl-NL" baseline="0" dirty="0"/>
              <a:t>Erkende kleuren: </a:t>
            </a:r>
            <a:r>
              <a:rPr lang="nl-NL" baseline="0" dirty="0" err="1"/>
              <a:t>konijngrijs</a:t>
            </a:r>
            <a:r>
              <a:rPr lang="nl-NL" baseline="0" dirty="0"/>
              <a:t>, ijzergrauw, blauwgrauw, zwart, blauw, chinchilla, </a:t>
            </a:r>
            <a:r>
              <a:rPr lang="nl-NL" baseline="0" dirty="0" err="1"/>
              <a:t>madagascar</a:t>
            </a:r>
            <a:r>
              <a:rPr lang="nl-NL" baseline="0" dirty="0"/>
              <a:t>, </a:t>
            </a:r>
            <a:r>
              <a:rPr lang="nl-NL" baseline="0" dirty="0" err="1"/>
              <a:t>isabella</a:t>
            </a:r>
            <a:r>
              <a:rPr lang="nl-NL" baseline="0" dirty="0"/>
              <a:t>, wit met rode oogkleur, wit met blauwe oogkleur en bont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22096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Land van oorsprong: Nederland</a:t>
            </a:r>
          </a:p>
          <a:p>
            <a:r>
              <a:rPr lang="nl-NL" dirty="0"/>
              <a:t>Erkend in Nederland: 1975</a:t>
            </a:r>
          </a:p>
          <a:p>
            <a:r>
              <a:rPr lang="nl-NL" dirty="0"/>
              <a:t>Gewicht: 2,25 tot 3 kg</a:t>
            </a:r>
          </a:p>
          <a:p>
            <a:r>
              <a:rPr lang="nl-NL" dirty="0"/>
              <a:t>Bouw: gedrongen type</a:t>
            </a:r>
          </a:p>
          <a:p>
            <a:r>
              <a:rPr lang="nl-NL" dirty="0"/>
              <a:t>Erkende kleuren: zwart, bruin, blauw, </a:t>
            </a:r>
            <a:r>
              <a:rPr lang="nl-NL" dirty="0" err="1"/>
              <a:t>konijngrijs</a:t>
            </a:r>
            <a:r>
              <a:rPr lang="nl-NL" dirty="0"/>
              <a:t>, ijzergrauw, blauwgrijs, blauwgrauw, </a:t>
            </a:r>
            <a:r>
              <a:rPr lang="nl-NL" dirty="0" err="1"/>
              <a:t>madagascar</a:t>
            </a:r>
            <a:r>
              <a:rPr lang="nl-NL" dirty="0"/>
              <a:t> en </a:t>
            </a:r>
            <a:r>
              <a:rPr lang="nl-NL" dirty="0" err="1"/>
              <a:t>isabella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71554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Land van oorsprong: Engeland</a:t>
            </a:r>
          </a:p>
          <a:p>
            <a:r>
              <a:rPr lang="nl-NL" dirty="0"/>
              <a:t>Erkend in Nederland: 1907</a:t>
            </a:r>
          </a:p>
          <a:p>
            <a:r>
              <a:rPr lang="nl-NL" dirty="0"/>
              <a:t>Gewicht: 2,5 tot 3,5 kg</a:t>
            </a:r>
          </a:p>
          <a:p>
            <a:r>
              <a:rPr lang="nl-NL" dirty="0"/>
              <a:t>Bouw: lang</a:t>
            </a:r>
            <a:r>
              <a:rPr lang="nl-NL" baseline="0" dirty="0"/>
              <a:t> en gestrekt</a:t>
            </a:r>
            <a:r>
              <a:rPr lang="nl-NL" dirty="0"/>
              <a:t> type</a:t>
            </a:r>
          </a:p>
          <a:p>
            <a:r>
              <a:rPr lang="nl-NL" dirty="0"/>
              <a:t>Erkende kleuren: </a:t>
            </a:r>
            <a:r>
              <a:rPr lang="nl-NL" dirty="0" err="1"/>
              <a:t>konijngrijs</a:t>
            </a:r>
            <a:r>
              <a:rPr lang="nl-NL" dirty="0"/>
              <a:t>, ijzergrauw, blauwgrijs, zwart, bruin, blauw, </a:t>
            </a:r>
            <a:r>
              <a:rPr lang="nl-NL" dirty="0" err="1"/>
              <a:t>madagascar</a:t>
            </a:r>
            <a:r>
              <a:rPr lang="nl-NL" dirty="0"/>
              <a:t>, </a:t>
            </a:r>
            <a:r>
              <a:rPr lang="nl-NL" dirty="0" err="1"/>
              <a:t>isabella</a:t>
            </a:r>
            <a:r>
              <a:rPr lang="nl-NL" dirty="0"/>
              <a:t>,</a:t>
            </a:r>
            <a:r>
              <a:rPr lang="nl-NL" baseline="0" dirty="0"/>
              <a:t> driekleur zwart en driekleur blauw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04348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Land van oorsprong: Engeland</a:t>
            </a:r>
          </a:p>
          <a:p>
            <a:r>
              <a:rPr lang="nl-NL" dirty="0"/>
              <a:t>Erkend in Nederland: 1907</a:t>
            </a:r>
          </a:p>
          <a:p>
            <a:r>
              <a:rPr lang="nl-NL" dirty="0"/>
              <a:t>Gewicht: 2</a:t>
            </a:r>
            <a:r>
              <a:rPr lang="nl-NL" baseline="0" dirty="0"/>
              <a:t> tot 2,75</a:t>
            </a:r>
            <a:r>
              <a:rPr lang="nl-NL" dirty="0"/>
              <a:t> kg</a:t>
            </a:r>
          </a:p>
          <a:p>
            <a:r>
              <a:rPr lang="nl-NL" dirty="0"/>
              <a:t>Bouw: geblokt type</a:t>
            </a:r>
          </a:p>
          <a:p>
            <a:r>
              <a:rPr lang="nl-NL" dirty="0"/>
              <a:t>Erkende kleuren: haaskleur, </a:t>
            </a:r>
            <a:r>
              <a:rPr lang="nl-NL" dirty="0" err="1"/>
              <a:t>konijngrijs</a:t>
            </a:r>
            <a:r>
              <a:rPr lang="nl-NL" dirty="0"/>
              <a:t>,</a:t>
            </a:r>
            <a:r>
              <a:rPr lang="nl-NL" baseline="0" dirty="0"/>
              <a:t> ijzergrauw, bruingrijs, blauwgrijs, </a:t>
            </a:r>
            <a:r>
              <a:rPr lang="nl-NL" baseline="0" dirty="0" err="1"/>
              <a:t>gouwenaargrijs</a:t>
            </a:r>
            <a:r>
              <a:rPr lang="nl-NL" baseline="0" dirty="0"/>
              <a:t>, bruingrauw, blauwgrauw, zwart, bruin, blauw, geel, oranje, chinchilla, gouwenaar, </a:t>
            </a:r>
            <a:r>
              <a:rPr lang="nl-NL" baseline="0" dirty="0" err="1"/>
              <a:t>madagascar</a:t>
            </a:r>
            <a:r>
              <a:rPr lang="nl-NL" baseline="0" dirty="0"/>
              <a:t>, </a:t>
            </a:r>
            <a:r>
              <a:rPr lang="nl-NL" baseline="0" dirty="0" err="1"/>
              <a:t>isabella</a:t>
            </a:r>
            <a:r>
              <a:rPr lang="nl-NL" baseline="0" dirty="0"/>
              <a:t>, beige en driekleur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11086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Land van oorsprong: Nederland</a:t>
            </a:r>
          </a:p>
          <a:p>
            <a:r>
              <a:rPr lang="nl-NL" dirty="0"/>
              <a:t>Erkend in Nederland: 1971</a:t>
            </a:r>
          </a:p>
          <a:p>
            <a:r>
              <a:rPr lang="nl-NL" dirty="0"/>
              <a:t>Gewicht: 2</a:t>
            </a:r>
            <a:r>
              <a:rPr lang="nl-NL" baseline="0" dirty="0"/>
              <a:t> tot 2,75 </a:t>
            </a:r>
            <a:r>
              <a:rPr lang="nl-NL" dirty="0"/>
              <a:t> kg</a:t>
            </a:r>
          </a:p>
          <a:p>
            <a:r>
              <a:rPr lang="nl-NL" dirty="0"/>
              <a:t>Bouw: gedrongen type</a:t>
            </a:r>
          </a:p>
          <a:p>
            <a:r>
              <a:rPr lang="nl-NL" dirty="0"/>
              <a:t>Erkende kleuren: oranjerood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36952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Land van oorsprong: Engeland</a:t>
            </a:r>
          </a:p>
          <a:p>
            <a:r>
              <a:rPr lang="nl-NL" dirty="0"/>
              <a:t>Erkend in Nederland: 1907</a:t>
            </a:r>
          </a:p>
          <a:p>
            <a:r>
              <a:rPr lang="nl-NL" dirty="0"/>
              <a:t>Gewicht: 2</a:t>
            </a:r>
            <a:r>
              <a:rPr lang="nl-NL" baseline="0" dirty="0"/>
              <a:t> tot 2,75</a:t>
            </a:r>
            <a:r>
              <a:rPr lang="nl-NL" dirty="0"/>
              <a:t> kg</a:t>
            </a:r>
          </a:p>
          <a:p>
            <a:r>
              <a:rPr lang="nl-NL" dirty="0"/>
              <a:t>Bouw: geblokt type</a:t>
            </a:r>
          </a:p>
          <a:p>
            <a:r>
              <a:rPr lang="nl-NL" dirty="0"/>
              <a:t>Erkende kleuren: zwart, bruin, blauw, </a:t>
            </a:r>
            <a:r>
              <a:rPr lang="nl-NL" dirty="0" err="1"/>
              <a:t>feh</a:t>
            </a:r>
            <a:r>
              <a:rPr lang="nl-NL" dirty="0"/>
              <a:t> en gouwenaar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00716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Land van oorsprong: Engeland</a:t>
            </a:r>
          </a:p>
          <a:p>
            <a:r>
              <a:rPr lang="nl-NL" dirty="0"/>
              <a:t>Erkend in Nederland: 1907</a:t>
            </a:r>
          </a:p>
          <a:p>
            <a:r>
              <a:rPr lang="nl-NL" dirty="0"/>
              <a:t>Gewicht: 1,75 tot 2,5 kg</a:t>
            </a:r>
          </a:p>
          <a:p>
            <a:r>
              <a:rPr lang="nl-NL" dirty="0"/>
              <a:t>Bouw: gestrekt type</a:t>
            </a:r>
          </a:p>
          <a:p>
            <a:r>
              <a:rPr lang="nl-NL" dirty="0"/>
              <a:t>Erkende kleuren: wit met rode oogkleur en zwarte, blauwe of bruine lichaamsuiteinden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38248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Land van oorsprong: Nederland</a:t>
            </a:r>
          </a:p>
          <a:p>
            <a:r>
              <a:rPr lang="nl-NL" dirty="0"/>
              <a:t>Erkend in Nederland: 1975</a:t>
            </a:r>
          </a:p>
          <a:p>
            <a:r>
              <a:rPr lang="nl-NL" dirty="0"/>
              <a:t>Gewicht: 3 tot 4 kg</a:t>
            </a:r>
          </a:p>
          <a:p>
            <a:r>
              <a:rPr lang="nl-NL" dirty="0"/>
              <a:t>Bouw: matig gestrekt type</a:t>
            </a:r>
          </a:p>
          <a:p>
            <a:r>
              <a:rPr lang="nl-NL" dirty="0"/>
              <a:t>Erkende kleuren: gebroken</a:t>
            </a:r>
            <a:r>
              <a:rPr lang="nl-NL" baseline="0" dirty="0"/>
              <a:t> wit met en zwartachtige sluier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42212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Land van oorsprong: Duitsland</a:t>
            </a:r>
          </a:p>
          <a:p>
            <a:r>
              <a:rPr lang="nl-NL" dirty="0"/>
              <a:t>Erkend in Nederland: 1912</a:t>
            </a:r>
          </a:p>
          <a:p>
            <a:r>
              <a:rPr lang="nl-NL" dirty="0"/>
              <a:t>Gewicht: 3 tot 4 kg</a:t>
            </a:r>
          </a:p>
          <a:p>
            <a:r>
              <a:rPr lang="nl-NL" dirty="0"/>
              <a:t>Bouw: matig gestrekt type</a:t>
            </a:r>
          </a:p>
          <a:p>
            <a:r>
              <a:rPr lang="nl-NL" dirty="0"/>
              <a:t>Erkende kleuren:  geelbruin met een zwartachtige sluier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92814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Land van oorsprong: Nederland</a:t>
            </a:r>
          </a:p>
          <a:p>
            <a:r>
              <a:rPr lang="nl-NL" dirty="0"/>
              <a:t>Erkend in Nederland: 1907</a:t>
            </a:r>
          </a:p>
          <a:p>
            <a:r>
              <a:rPr lang="nl-NL" dirty="0"/>
              <a:t>Gewicht: 2,5</a:t>
            </a:r>
            <a:r>
              <a:rPr lang="nl-NL" baseline="0" dirty="0"/>
              <a:t> tot 3,5</a:t>
            </a:r>
            <a:r>
              <a:rPr lang="nl-NL" dirty="0"/>
              <a:t> kg</a:t>
            </a:r>
          </a:p>
          <a:p>
            <a:r>
              <a:rPr lang="nl-NL" dirty="0"/>
              <a:t>Bouw: geblokt type</a:t>
            </a:r>
          </a:p>
          <a:p>
            <a:r>
              <a:rPr lang="nl-NL" dirty="0"/>
              <a:t>Erkende kleuren: diepdonkerbruin</a:t>
            </a:r>
            <a:r>
              <a:rPr lang="nl-NL" baseline="0" dirty="0"/>
              <a:t> met een blauwe grondkleur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826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Land van oorsprong: Duitsland</a:t>
            </a:r>
          </a:p>
          <a:p>
            <a:r>
              <a:rPr lang="nl-NL" dirty="0"/>
              <a:t>Erkend in Nederland: 1919</a:t>
            </a:r>
          </a:p>
          <a:p>
            <a:r>
              <a:rPr lang="nl-NL" dirty="0"/>
              <a:t>Gewicht: 2,5</a:t>
            </a:r>
            <a:r>
              <a:rPr lang="nl-NL" baseline="0" dirty="0"/>
              <a:t> tot 3,5</a:t>
            </a:r>
            <a:r>
              <a:rPr lang="nl-NL" dirty="0"/>
              <a:t> kg</a:t>
            </a:r>
          </a:p>
          <a:p>
            <a:r>
              <a:rPr lang="nl-NL" dirty="0"/>
              <a:t>Bouw: geblokt type</a:t>
            </a:r>
          </a:p>
          <a:p>
            <a:r>
              <a:rPr lang="nl-NL" dirty="0"/>
              <a:t>Erkende kleuren: diepzwart met een diepblauwe grondkleur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3536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Landen van oorsprong: Duitsland en Frankrijk</a:t>
            </a:r>
          </a:p>
          <a:p>
            <a:r>
              <a:rPr lang="nl-NL" dirty="0"/>
              <a:t>Erkend in Nederland: 1907</a:t>
            </a:r>
          </a:p>
          <a:p>
            <a:r>
              <a:rPr lang="nl-NL" dirty="0"/>
              <a:t>Gewicht: min.</a:t>
            </a:r>
            <a:r>
              <a:rPr lang="nl-NL" baseline="0" dirty="0"/>
              <a:t> 5 kg</a:t>
            </a:r>
          </a:p>
          <a:p>
            <a:r>
              <a:rPr lang="nl-NL" baseline="0" dirty="0"/>
              <a:t>Bouw: gestrekt type</a:t>
            </a:r>
          </a:p>
          <a:p>
            <a:r>
              <a:rPr lang="nl-NL" baseline="0" dirty="0"/>
              <a:t>Erkende kleuren: grondkleur wit met aftekening in de kleuren: </a:t>
            </a:r>
            <a:r>
              <a:rPr lang="nl-NL" baseline="0" dirty="0" err="1"/>
              <a:t>konijngrijs</a:t>
            </a:r>
            <a:r>
              <a:rPr lang="nl-NL" baseline="0" dirty="0"/>
              <a:t>, ijzergrauw, blauwgrauw, zwart, bruin, blauw, </a:t>
            </a:r>
            <a:r>
              <a:rPr lang="nl-NL" baseline="0" dirty="0" err="1"/>
              <a:t>madagascar</a:t>
            </a:r>
            <a:r>
              <a:rPr lang="nl-NL" baseline="0" dirty="0"/>
              <a:t>, </a:t>
            </a:r>
            <a:r>
              <a:rPr lang="nl-NL" baseline="0" dirty="0" err="1"/>
              <a:t>isabella</a:t>
            </a:r>
            <a:r>
              <a:rPr lang="nl-NL" baseline="0" dirty="0"/>
              <a:t> en driekleur: zwart/roodgeel, blauw/geel.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68675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Land van oorsprong: Nederland</a:t>
            </a:r>
          </a:p>
          <a:p>
            <a:r>
              <a:rPr lang="nl-NL" dirty="0"/>
              <a:t>Erkend in Nederland: 1927</a:t>
            </a:r>
          </a:p>
          <a:p>
            <a:r>
              <a:rPr lang="nl-NL" dirty="0"/>
              <a:t>Gewicht: 2,5</a:t>
            </a:r>
            <a:r>
              <a:rPr lang="nl-NL" baseline="0" dirty="0"/>
              <a:t> tot 3,5</a:t>
            </a:r>
            <a:r>
              <a:rPr lang="nl-NL" dirty="0"/>
              <a:t> kg</a:t>
            </a:r>
          </a:p>
          <a:p>
            <a:r>
              <a:rPr lang="nl-NL" dirty="0"/>
              <a:t>Bouw: gedrongen type</a:t>
            </a:r>
          </a:p>
          <a:p>
            <a:r>
              <a:rPr lang="nl-NL" dirty="0"/>
              <a:t>Erkende kleuren: vaal lichtblauw met een iets donkerder tussenkleur en een weer iets donkerder grondkleur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28541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Land van oorsprong: Duitsland</a:t>
            </a:r>
          </a:p>
          <a:p>
            <a:r>
              <a:rPr lang="nl-NL" dirty="0"/>
              <a:t>Erkend in Nederland: 1939</a:t>
            </a:r>
          </a:p>
          <a:p>
            <a:r>
              <a:rPr lang="nl-NL" dirty="0"/>
              <a:t>Gewicht: 2,5 tot 3,5 kg</a:t>
            </a:r>
          </a:p>
          <a:p>
            <a:r>
              <a:rPr lang="nl-NL" dirty="0"/>
              <a:t>Bouw: gedrongen type</a:t>
            </a:r>
          </a:p>
          <a:p>
            <a:r>
              <a:rPr lang="nl-NL" dirty="0"/>
              <a:t>Erkende kleuren: gele dekkleur met vaal lichtblauwe sluier, gele tussenkleur en iets</a:t>
            </a:r>
            <a:r>
              <a:rPr lang="nl-NL" baseline="0" dirty="0"/>
              <a:t> lichter gele</a:t>
            </a:r>
            <a:r>
              <a:rPr lang="nl-NL" dirty="0"/>
              <a:t> grondkleur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62332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Land van oorsprong: Duitsland</a:t>
            </a:r>
          </a:p>
          <a:p>
            <a:r>
              <a:rPr lang="nl-NL" dirty="0"/>
              <a:t>Erkend in Nederland: 1927</a:t>
            </a:r>
          </a:p>
          <a:p>
            <a:r>
              <a:rPr lang="nl-NL" dirty="0"/>
              <a:t>Gewicht: 2,5</a:t>
            </a:r>
            <a:r>
              <a:rPr lang="nl-NL" baseline="0" dirty="0"/>
              <a:t> tot 3,5</a:t>
            </a:r>
            <a:r>
              <a:rPr lang="nl-NL" dirty="0"/>
              <a:t> kg</a:t>
            </a:r>
          </a:p>
          <a:p>
            <a:r>
              <a:rPr lang="nl-NL" dirty="0"/>
              <a:t>Bouw: gedrongen type</a:t>
            </a:r>
          </a:p>
          <a:p>
            <a:r>
              <a:rPr lang="nl-NL" dirty="0"/>
              <a:t>Erkende kleuren: lichtcrèmekleurig zilverblauwe dekkleur, roodgele tussenkleur en helderwitte grondkleur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31125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Land van oorsprong: Duitsland</a:t>
            </a:r>
          </a:p>
          <a:p>
            <a:r>
              <a:rPr lang="nl-NL" dirty="0"/>
              <a:t>Erkend in Nederland: 1927</a:t>
            </a:r>
          </a:p>
          <a:p>
            <a:r>
              <a:rPr lang="nl-NL" dirty="0"/>
              <a:t>Gewicht: 2,5 tot 3,5 kg</a:t>
            </a:r>
          </a:p>
          <a:p>
            <a:r>
              <a:rPr lang="nl-NL" dirty="0"/>
              <a:t>Bouw: gedrongen type</a:t>
            </a:r>
          </a:p>
          <a:p>
            <a:r>
              <a:rPr lang="nl-NL" dirty="0"/>
              <a:t>Erkende kleuren: parelende blauwgrijze dekkleur, bruinachtige tussenkleur en blauwe grondkleur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33926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Land van oorsprong: Duitsland</a:t>
            </a:r>
          </a:p>
          <a:p>
            <a:r>
              <a:rPr lang="nl-NL" dirty="0"/>
              <a:t>Erkend in Nederland: 1972</a:t>
            </a:r>
          </a:p>
          <a:p>
            <a:r>
              <a:rPr lang="nl-NL" dirty="0"/>
              <a:t>Gewicht: 2,5 tot 3,5 kg</a:t>
            </a:r>
          </a:p>
          <a:p>
            <a:r>
              <a:rPr lang="nl-NL" dirty="0"/>
              <a:t>Bouw: gedrongen type</a:t>
            </a:r>
          </a:p>
          <a:p>
            <a:r>
              <a:rPr lang="nl-NL" dirty="0"/>
              <a:t>Erkende kleuren: lichtblauwe dekkleur met een lichtbruine waas, blauwgrijze tussenkleur en lichtblauwe grondkleur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95474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Land van oorsprong: Nederland</a:t>
            </a:r>
          </a:p>
          <a:p>
            <a:r>
              <a:rPr lang="nl-NL" dirty="0"/>
              <a:t>Erkend in Nederland: 1964</a:t>
            </a:r>
          </a:p>
          <a:p>
            <a:r>
              <a:rPr lang="nl-NL" dirty="0"/>
              <a:t>Gewicht: 1250 tot 1700 g</a:t>
            </a:r>
          </a:p>
          <a:p>
            <a:r>
              <a:rPr lang="nl-NL" dirty="0"/>
              <a:t>Bouw: geblokt type</a:t>
            </a:r>
          </a:p>
          <a:p>
            <a:r>
              <a:rPr lang="nl-NL" dirty="0"/>
              <a:t>Erkende kleuren: </a:t>
            </a:r>
            <a:r>
              <a:rPr lang="nl-NL" dirty="0" err="1"/>
              <a:t>konijngrijs</a:t>
            </a:r>
            <a:r>
              <a:rPr lang="nl-NL" dirty="0"/>
              <a:t>, ijzergrauw, blauwgrijs, blauwgrauw, zwart, blauw, chinchilla, </a:t>
            </a:r>
            <a:r>
              <a:rPr lang="nl-NL" dirty="0" err="1"/>
              <a:t>madagascar</a:t>
            </a:r>
            <a:r>
              <a:rPr lang="nl-NL" dirty="0"/>
              <a:t>, </a:t>
            </a:r>
            <a:r>
              <a:rPr lang="nl-NL" dirty="0" err="1"/>
              <a:t>isabella</a:t>
            </a:r>
            <a:r>
              <a:rPr lang="nl-NL" dirty="0"/>
              <a:t>, </a:t>
            </a:r>
            <a:r>
              <a:rPr lang="nl-NL" dirty="0" err="1"/>
              <a:t>sallander</a:t>
            </a:r>
            <a:r>
              <a:rPr lang="nl-NL" dirty="0"/>
              <a:t>, marter, wit met rode oogkleur, wit met lichtblauwe oogkleur, rus en bont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43492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Land van oorsprong: Nederland</a:t>
            </a:r>
          </a:p>
          <a:p>
            <a:r>
              <a:rPr lang="nl-NL" dirty="0"/>
              <a:t>Erkend in Nederland: 1940</a:t>
            </a:r>
          </a:p>
          <a:p>
            <a:r>
              <a:rPr lang="nl-NL" dirty="0"/>
              <a:t>Gewicht: 800 tot 1100 g</a:t>
            </a:r>
          </a:p>
          <a:p>
            <a:r>
              <a:rPr lang="nl-NL" dirty="0"/>
              <a:t>Bouw: geblokt type</a:t>
            </a:r>
          </a:p>
          <a:p>
            <a:r>
              <a:rPr lang="nl-NL" dirty="0"/>
              <a:t>Erkende kleuren:</a:t>
            </a:r>
            <a:r>
              <a:rPr lang="nl-NL" baseline="0" dirty="0"/>
              <a:t> </a:t>
            </a:r>
            <a:r>
              <a:rPr lang="nl-NL" dirty="0"/>
              <a:t>haaskleur, </a:t>
            </a:r>
            <a:r>
              <a:rPr lang="nl-NL" dirty="0" err="1"/>
              <a:t>konijngrijs</a:t>
            </a:r>
            <a:r>
              <a:rPr lang="nl-NL" dirty="0"/>
              <a:t>, ijzergrauw, blauwgrijs, bruingrijs, blauwgrauw, bruingrauw, zwart, bruin, blauw, geel,</a:t>
            </a:r>
            <a:r>
              <a:rPr lang="nl-NL" baseline="0" dirty="0"/>
              <a:t> oranje,</a:t>
            </a:r>
            <a:r>
              <a:rPr lang="nl-NL" dirty="0"/>
              <a:t> chinchilla, </a:t>
            </a:r>
            <a:r>
              <a:rPr lang="nl-NL" dirty="0" err="1"/>
              <a:t>feh</a:t>
            </a:r>
            <a:r>
              <a:rPr lang="nl-NL" dirty="0"/>
              <a:t>, </a:t>
            </a:r>
            <a:r>
              <a:rPr lang="nl-NL" dirty="0" err="1"/>
              <a:t>madagascar</a:t>
            </a:r>
            <a:r>
              <a:rPr lang="nl-NL" dirty="0"/>
              <a:t>, </a:t>
            </a:r>
            <a:r>
              <a:rPr lang="nl-NL" dirty="0" err="1"/>
              <a:t>isabella</a:t>
            </a:r>
            <a:r>
              <a:rPr lang="nl-NL" dirty="0"/>
              <a:t>, </a:t>
            </a:r>
            <a:r>
              <a:rPr lang="nl-NL" dirty="0" err="1"/>
              <a:t>sallander</a:t>
            </a:r>
            <a:r>
              <a:rPr lang="nl-NL" dirty="0"/>
              <a:t>, marter, rus, </a:t>
            </a:r>
            <a:r>
              <a:rPr lang="nl-NL" dirty="0" err="1"/>
              <a:t>hollander</a:t>
            </a:r>
            <a:r>
              <a:rPr lang="nl-NL" dirty="0"/>
              <a:t>, </a:t>
            </a:r>
            <a:r>
              <a:rPr lang="nl-NL" dirty="0" err="1"/>
              <a:t>lotharing</a:t>
            </a:r>
            <a:r>
              <a:rPr lang="nl-NL" dirty="0"/>
              <a:t>, japanner, </a:t>
            </a:r>
            <a:r>
              <a:rPr lang="nl-NL" dirty="0" err="1"/>
              <a:t>rhon</a:t>
            </a:r>
            <a:r>
              <a:rPr lang="nl-NL" dirty="0"/>
              <a:t>, </a:t>
            </a:r>
            <a:r>
              <a:rPr lang="nl-NL" dirty="0" err="1"/>
              <a:t>hotot</a:t>
            </a:r>
            <a:r>
              <a:rPr lang="nl-NL" dirty="0"/>
              <a:t>,</a:t>
            </a:r>
            <a:r>
              <a:rPr lang="nl-NL" baseline="0" dirty="0"/>
              <a:t> verzilverd, tan, otter, zilvervos</a:t>
            </a:r>
            <a:r>
              <a:rPr lang="nl-NL" dirty="0"/>
              <a:t> en bont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94726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Land van oorsprong: Engeland (</a:t>
            </a:r>
            <a:r>
              <a:rPr lang="nl-NL" dirty="0" err="1"/>
              <a:t>ro</a:t>
            </a:r>
            <a:r>
              <a:rPr lang="nl-NL" dirty="0"/>
              <a:t>) en Duitsland (bo)</a:t>
            </a:r>
          </a:p>
          <a:p>
            <a:r>
              <a:rPr lang="nl-NL" dirty="0"/>
              <a:t>Erkend in Nederland: 1907</a:t>
            </a:r>
            <a:r>
              <a:rPr lang="nl-NL" baseline="0" dirty="0"/>
              <a:t> (</a:t>
            </a:r>
            <a:r>
              <a:rPr lang="nl-NL" baseline="0" dirty="0" err="1"/>
              <a:t>ro</a:t>
            </a:r>
            <a:r>
              <a:rPr lang="nl-NL" baseline="0" dirty="0"/>
              <a:t>) en 1927 (bo)</a:t>
            </a:r>
            <a:endParaRPr lang="nl-NL" dirty="0"/>
          </a:p>
          <a:p>
            <a:r>
              <a:rPr lang="nl-NL" dirty="0"/>
              <a:t>Gewicht: 800 tot 1100 g</a:t>
            </a:r>
          </a:p>
          <a:p>
            <a:r>
              <a:rPr lang="nl-NL" dirty="0"/>
              <a:t>Bouw: geblokt type</a:t>
            </a:r>
          </a:p>
          <a:p>
            <a:r>
              <a:rPr lang="nl-NL" dirty="0"/>
              <a:t>Erkende kleuren: wit</a:t>
            </a:r>
            <a:r>
              <a:rPr lang="nl-NL" baseline="0" dirty="0"/>
              <a:t> met rode oogkleur (pool </a:t>
            </a:r>
            <a:r>
              <a:rPr lang="nl-NL" baseline="0" dirty="0" err="1"/>
              <a:t>roodoog</a:t>
            </a:r>
            <a:r>
              <a:rPr lang="nl-NL" baseline="0" dirty="0"/>
              <a:t>) en wit met blauwe oogkleur (pool </a:t>
            </a:r>
            <a:r>
              <a:rPr lang="nl-NL" baseline="0" dirty="0" err="1"/>
              <a:t>blauwoog</a:t>
            </a:r>
            <a:r>
              <a:rPr lang="nl-NL" baseline="0" dirty="0"/>
              <a:t>)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60649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Land van oorsprong: Engeland</a:t>
            </a:r>
          </a:p>
          <a:p>
            <a:r>
              <a:rPr lang="nl-NL" dirty="0"/>
              <a:t>Erkend in Nederland: 2003 (wit),</a:t>
            </a:r>
            <a:r>
              <a:rPr lang="nl-NL" baseline="0" dirty="0"/>
              <a:t> </a:t>
            </a:r>
            <a:r>
              <a:rPr lang="nl-NL" dirty="0"/>
              <a:t>2006</a:t>
            </a:r>
            <a:r>
              <a:rPr lang="nl-NL" baseline="0" dirty="0"/>
              <a:t> (kleur </a:t>
            </a:r>
            <a:r>
              <a:rPr lang="nl-NL" baseline="0" dirty="0" err="1"/>
              <a:t>koniingrijs</a:t>
            </a:r>
            <a:r>
              <a:rPr lang="nl-NL" baseline="0" dirty="0"/>
              <a:t>),2007 tekening, 2010 (kleur haaskleur, zwart en bruin)</a:t>
            </a:r>
            <a:endParaRPr lang="nl-NL" dirty="0"/>
          </a:p>
          <a:p>
            <a:r>
              <a:rPr lang="nl-NL" dirty="0"/>
              <a:t>Gewicht: 800 tot 1100 g</a:t>
            </a:r>
          </a:p>
          <a:p>
            <a:r>
              <a:rPr lang="nl-NL" dirty="0"/>
              <a:t>Bouw: enigszins</a:t>
            </a:r>
            <a:r>
              <a:rPr lang="nl-NL" baseline="0" dirty="0"/>
              <a:t> kor</a:t>
            </a:r>
            <a:r>
              <a:rPr lang="nl-NL" dirty="0"/>
              <a:t>t type</a:t>
            </a:r>
          </a:p>
          <a:p>
            <a:r>
              <a:rPr lang="nl-NL" dirty="0"/>
              <a:t>Erkende kleuren: wit met rode oogkleur, </a:t>
            </a:r>
            <a:r>
              <a:rPr lang="nl-NL" dirty="0" err="1"/>
              <a:t>konijngrijs</a:t>
            </a:r>
            <a:r>
              <a:rPr lang="nl-NL" dirty="0"/>
              <a:t>, haaskleur, zwart, bruin, rus, otter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48309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Land van oorsprong: Duitsland</a:t>
            </a:r>
          </a:p>
          <a:p>
            <a:r>
              <a:rPr lang="nl-NL" dirty="0"/>
              <a:t>Erkend in Nederland: 2006</a:t>
            </a:r>
          </a:p>
          <a:p>
            <a:r>
              <a:rPr lang="nl-NL" dirty="0"/>
              <a:t>Gewicht: 1000 tot 1600 g</a:t>
            </a:r>
          </a:p>
          <a:p>
            <a:r>
              <a:rPr lang="nl-NL" dirty="0"/>
              <a:t>Bouw: gedrongen type</a:t>
            </a:r>
          </a:p>
          <a:p>
            <a:r>
              <a:rPr lang="nl-NL" dirty="0"/>
              <a:t>Erkende kleuren: </a:t>
            </a:r>
            <a:r>
              <a:rPr lang="nl-NL" dirty="0" err="1"/>
              <a:t>castor</a:t>
            </a:r>
            <a:r>
              <a:rPr lang="nl-NL" dirty="0"/>
              <a:t>, zwart, blauw, dalmatinertekening,</a:t>
            </a:r>
            <a:r>
              <a:rPr lang="nl-NL" baseline="0" dirty="0"/>
              <a:t> donker sepia marter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9764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Land van oorsprong: Frankrijk</a:t>
            </a:r>
          </a:p>
          <a:p>
            <a:r>
              <a:rPr lang="nl-NL" dirty="0"/>
              <a:t>Erkend in Nederland: 1927</a:t>
            </a:r>
          </a:p>
          <a:p>
            <a:r>
              <a:rPr lang="nl-NL" dirty="0"/>
              <a:t>Gewicht:  4 tot 5 kg</a:t>
            </a:r>
          </a:p>
          <a:p>
            <a:r>
              <a:rPr lang="nl-NL" dirty="0"/>
              <a:t>Bouw: gestrekt type</a:t>
            </a:r>
          </a:p>
          <a:p>
            <a:r>
              <a:rPr lang="nl-NL" dirty="0"/>
              <a:t>Erkende kleuren: chinchilla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20210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Land van oorsprong: België</a:t>
            </a:r>
          </a:p>
          <a:p>
            <a:r>
              <a:rPr lang="nl-NL" dirty="0"/>
              <a:t>Erkend in Nederland: 2000</a:t>
            </a:r>
          </a:p>
          <a:p>
            <a:r>
              <a:rPr lang="nl-NL" dirty="0"/>
              <a:t>Gewicht: 1250</a:t>
            </a:r>
            <a:r>
              <a:rPr lang="nl-NL" baseline="0" dirty="0"/>
              <a:t> tot 1750 </a:t>
            </a:r>
            <a:r>
              <a:rPr lang="nl-NL" dirty="0"/>
              <a:t>g</a:t>
            </a:r>
          </a:p>
          <a:p>
            <a:r>
              <a:rPr lang="nl-NL" dirty="0"/>
              <a:t>Bouw: gedrongen type</a:t>
            </a:r>
          </a:p>
          <a:p>
            <a:r>
              <a:rPr lang="nl-NL" dirty="0"/>
              <a:t>Erkende kleuren: zwart,</a:t>
            </a:r>
            <a:r>
              <a:rPr lang="nl-NL" baseline="0" dirty="0"/>
              <a:t> geel en wit met rode oogkleur Door de lengte van de haren zijn alle kleuren in pasteluitvoering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69557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Land van oorsprong: Engeland en Azië</a:t>
            </a:r>
          </a:p>
          <a:p>
            <a:r>
              <a:rPr lang="nl-NL" dirty="0"/>
              <a:t>Erkend in Nederland: 1907</a:t>
            </a:r>
          </a:p>
          <a:p>
            <a:r>
              <a:rPr lang="nl-NL" dirty="0"/>
              <a:t>Gewicht: 3,25-4,25 kg</a:t>
            </a:r>
          </a:p>
          <a:p>
            <a:r>
              <a:rPr lang="nl-NL" dirty="0"/>
              <a:t>Bouw: gedrongen type</a:t>
            </a:r>
          </a:p>
          <a:p>
            <a:r>
              <a:rPr lang="nl-NL" dirty="0"/>
              <a:t>Erkende kleuren: zwart, bruin, blauw, geel, wit met rode oogkleur en wit met lichtblauwe oogkleur. Door de lengte van de haren zijn alle kleuren in pasteluitvoering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49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01475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Land van oorsprong: Zwitserland</a:t>
            </a:r>
          </a:p>
          <a:p>
            <a:r>
              <a:rPr lang="nl-NL" dirty="0"/>
              <a:t>Erkend in Nederland: 1975</a:t>
            </a:r>
          </a:p>
          <a:p>
            <a:r>
              <a:rPr lang="nl-NL" dirty="0"/>
              <a:t>Gewicht: 2,5 tot 3,5 kg</a:t>
            </a:r>
          </a:p>
          <a:p>
            <a:r>
              <a:rPr lang="nl-NL" dirty="0"/>
              <a:t>Bouw: gedrongen type</a:t>
            </a:r>
          </a:p>
          <a:p>
            <a:r>
              <a:rPr lang="nl-NL" dirty="0"/>
              <a:t>Erkende kleuren: zwart, bruin, </a:t>
            </a:r>
            <a:r>
              <a:rPr lang="nl-NL" dirty="0" err="1"/>
              <a:t>feh</a:t>
            </a:r>
            <a:r>
              <a:rPr lang="nl-NL" dirty="0"/>
              <a:t>, wit met rode oogkleur en wit</a:t>
            </a:r>
            <a:r>
              <a:rPr lang="nl-NL" baseline="0" dirty="0"/>
              <a:t> met blauwe oogkleur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60976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Land van oorsprong: Frankrijk</a:t>
            </a:r>
          </a:p>
          <a:p>
            <a:r>
              <a:rPr lang="nl-NL" dirty="0"/>
              <a:t>Erkend in Nederland: 1927</a:t>
            </a:r>
          </a:p>
          <a:p>
            <a:r>
              <a:rPr lang="nl-NL" dirty="0"/>
              <a:t>Gewicht: 3 tot 4 kg</a:t>
            </a:r>
          </a:p>
          <a:p>
            <a:r>
              <a:rPr lang="nl-NL" dirty="0"/>
              <a:t>Bouw: matig gestrekt type</a:t>
            </a:r>
          </a:p>
          <a:p>
            <a:r>
              <a:rPr lang="nl-NL" dirty="0"/>
              <a:t>Erkende kleuren:  wit,</a:t>
            </a:r>
            <a:r>
              <a:rPr lang="nl-NL" baseline="0" dirty="0"/>
              <a:t> </a:t>
            </a:r>
            <a:r>
              <a:rPr lang="nl-NL" dirty="0"/>
              <a:t>haaskleur, </a:t>
            </a:r>
            <a:r>
              <a:rPr lang="nl-NL" dirty="0" err="1"/>
              <a:t>castor</a:t>
            </a:r>
            <a:r>
              <a:rPr lang="nl-NL" dirty="0"/>
              <a:t>, opaal, </a:t>
            </a:r>
            <a:r>
              <a:rPr lang="nl-NL" dirty="0" err="1"/>
              <a:t>luchs</a:t>
            </a:r>
            <a:r>
              <a:rPr lang="nl-NL" dirty="0"/>
              <a:t>, zwart, bruin, blauw, geel, oranje, chinchilla en </a:t>
            </a:r>
            <a:r>
              <a:rPr lang="nl-NL" dirty="0" err="1"/>
              <a:t>feh</a:t>
            </a:r>
            <a:r>
              <a:rPr lang="nl-NL" dirty="0"/>
              <a:t>. Ook</a:t>
            </a:r>
            <a:r>
              <a:rPr lang="nl-NL" baseline="0" dirty="0"/>
              <a:t> in dalmatinertekening en kleurpatronen zoals marter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51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04462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Land van oorsprong: Verenigde</a:t>
            </a:r>
            <a:r>
              <a:rPr lang="nl-NL" baseline="0" dirty="0"/>
              <a:t> Staten</a:t>
            </a:r>
            <a:endParaRPr lang="nl-NL" dirty="0"/>
          </a:p>
          <a:p>
            <a:r>
              <a:rPr lang="nl-NL" dirty="0"/>
              <a:t>Erkend in Nederland: 1965</a:t>
            </a:r>
          </a:p>
          <a:p>
            <a:r>
              <a:rPr lang="nl-NL" dirty="0"/>
              <a:t>Gewicht: 2,5 tot 3,5 kg</a:t>
            </a:r>
          </a:p>
          <a:p>
            <a:r>
              <a:rPr lang="nl-NL" dirty="0"/>
              <a:t>Bouw: matig,</a:t>
            </a:r>
            <a:r>
              <a:rPr lang="nl-NL" baseline="0" dirty="0"/>
              <a:t> gestrekt</a:t>
            </a:r>
            <a:r>
              <a:rPr lang="nl-NL" dirty="0"/>
              <a:t> type</a:t>
            </a:r>
          </a:p>
          <a:p>
            <a:r>
              <a:rPr lang="nl-NL" dirty="0"/>
              <a:t>Erkende kleuren: ivoor, blauw, geel, oranje en haaskleur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52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68953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53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41073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Ook bekend als rex </a:t>
            </a:r>
            <a:r>
              <a:rPr lang="nl-NL"/>
              <a:t>widder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54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472617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In Duitsland bekend als </a:t>
            </a:r>
            <a:r>
              <a:rPr lang="nl-NL" dirty="0" err="1"/>
              <a:t>kleinrex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55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12353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Widder</a:t>
            </a:r>
            <a:r>
              <a:rPr lang="nl-NL" dirty="0"/>
              <a:t> = Hangoor (Duits)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56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83387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Ook bekend als </a:t>
            </a:r>
            <a:r>
              <a:rPr lang="nl-NL" dirty="0" err="1"/>
              <a:t>Lionhead</a:t>
            </a:r>
            <a:r>
              <a:rPr lang="nl-NL" dirty="0"/>
              <a:t> en </a:t>
            </a:r>
            <a:r>
              <a:rPr lang="nl-NL" dirty="0" err="1"/>
              <a:t>Lionhead</a:t>
            </a:r>
            <a:r>
              <a:rPr lang="nl-NL" dirty="0"/>
              <a:t> </a:t>
            </a:r>
            <a:r>
              <a:rPr lang="nl-NL" dirty="0" err="1"/>
              <a:t>Lop</a:t>
            </a:r>
            <a:r>
              <a:rPr lang="nl-NL" dirty="0"/>
              <a:t>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57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5043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Land van oorsprong: Frankrijk</a:t>
            </a:r>
          </a:p>
          <a:p>
            <a:r>
              <a:rPr lang="nl-NL" dirty="0"/>
              <a:t>Erkend in Nederland: 1927</a:t>
            </a:r>
          </a:p>
          <a:p>
            <a:r>
              <a:rPr lang="nl-NL" dirty="0"/>
              <a:t>Gewicht: 3,75 tot 4,75 kg</a:t>
            </a:r>
          </a:p>
          <a:p>
            <a:r>
              <a:rPr lang="nl-NL" dirty="0"/>
              <a:t>Bouw: matig gestrekt type</a:t>
            </a:r>
          </a:p>
          <a:p>
            <a:r>
              <a:rPr lang="nl-NL" dirty="0"/>
              <a:t>Erkende kleuren: </a:t>
            </a:r>
            <a:r>
              <a:rPr lang="nl-NL" dirty="0" err="1"/>
              <a:t>konijngrijs</a:t>
            </a:r>
            <a:r>
              <a:rPr lang="nl-NL" dirty="0"/>
              <a:t>, </a:t>
            </a:r>
            <a:r>
              <a:rPr lang="nl-NL" dirty="0" err="1"/>
              <a:t>xwart</a:t>
            </a:r>
            <a:r>
              <a:rPr lang="nl-NL" dirty="0"/>
              <a:t>, bruin, blauw en geel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9755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Land van oorsprong: Engeland</a:t>
            </a:r>
          </a:p>
          <a:p>
            <a:r>
              <a:rPr lang="nl-NL" dirty="0"/>
              <a:t>Erkend in Nederland: 1933</a:t>
            </a:r>
          </a:p>
          <a:p>
            <a:r>
              <a:rPr lang="nl-NL" dirty="0"/>
              <a:t>Gewicht: 3 tot 4 kg</a:t>
            </a:r>
          </a:p>
          <a:p>
            <a:r>
              <a:rPr lang="nl-NL" dirty="0"/>
              <a:t>Bouw: matig gestrekt type</a:t>
            </a:r>
          </a:p>
          <a:p>
            <a:r>
              <a:rPr lang="nl-NL" dirty="0"/>
              <a:t>Erkende kleuren:  zwart,</a:t>
            </a:r>
            <a:r>
              <a:rPr lang="nl-NL" baseline="0" dirty="0"/>
              <a:t> bruin en blauw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8114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Land van oorsprong: Oostenrijk</a:t>
            </a:r>
          </a:p>
          <a:p>
            <a:r>
              <a:rPr lang="nl-NL" dirty="0"/>
              <a:t>Erkend</a:t>
            </a:r>
            <a:r>
              <a:rPr lang="nl-NL" baseline="0" dirty="0"/>
              <a:t> in Nederland: 1907 (kleur) en 1919 (wit)</a:t>
            </a:r>
          </a:p>
          <a:p>
            <a:r>
              <a:rPr lang="nl-NL" baseline="0" dirty="0"/>
              <a:t>Gewicht: 3,5 tot 4,5 kg</a:t>
            </a:r>
          </a:p>
          <a:p>
            <a:r>
              <a:rPr lang="nl-NL" baseline="0" dirty="0"/>
              <a:t>Bouw: matig gestrekt type</a:t>
            </a:r>
          </a:p>
          <a:p>
            <a:r>
              <a:rPr lang="nl-NL" baseline="0" dirty="0"/>
              <a:t>Erkende kleuren: wit met lichtblauwe oogkleur, haaskleur, </a:t>
            </a:r>
            <a:r>
              <a:rPr lang="nl-NL" baseline="0" dirty="0" err="1"/>
              <a:t>konijngrijs</a:t>
            </a:r>
            <a:r>
              <a:rPr lang="nl-NL" baseline="0" dirty="0"/>
              <a:t>, ijzergrauw, blauwgrijs, blauwgrauw, zwart en blauw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1351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Land van oorsprong: Verenigde Staten</a:t>
            </a:r>
          </a:p>
          <a:p>
            <a:r>
              <a:rPr lang="nl-NL" dirty="0"/>
              <a:t>Erkend</a:t>
            </a:r>
            <a:r>
              <a:rPr lang="nl-NL" baseline="0" dirty="0"/>
              <a:t> in Nederland: 1966</a:t>
            </a:r>
          </a:p>
          <a:p>
            <a:r>
              <a:rPr lang="nl-NL" baseline="0" dirty="0"/>
              <a:t>Gewicht: 3,5 tot 4,5 kg</a:t>
            </a:r>
          </a:p>
          <a:p>
            <a:r>
              <a:rPr lang="nl-NL" baseline="0" dirty="0"/>
              <a:t>Bouw: matig gestrekt type</a:t>
            </a:r>
          </a:p>
          <a:p>
            <a:r>
              <a:rPr lang="nl-NL" baseline="0" dirty="0"/>
              <a:t>Erkende kleuren</a:t>
            </a:r>
            <a:r>
              <a:rPr lang="nl-NL" baseline="0"/>
              <a:t>: zwart = wit </a:t>
            </a:r>
            <a:r>
              <a:rPr lang="nl-NL" baseline="0" dirty="0"/>
              <a:t>lichaam en zwarte (zo donker mogelijke) extremiteiten met een rode oogkleur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6371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Land van oorsprong: voor</a:t>
            </a:r>
            <a:r>
              <a:rPr lang="nl-NL" baseline="0" dirty="0"/>
              <a:t> de witte en de rode: de Verenigde Staten en voor de kleur: Nederland</a:t>
            </a:r>
          </a:p>
          <a:p>
            <a:r>
              <a:rPr lang="nl-NL" baseline="0" dirty="0"/>
              <a:t>Erkend in Nederland:  de rode in 1927, witte in 1958 en de kleur in 1981</a:t>
            </a:r>
          </a:p>
          <a:p>
            <a:r>
              <a:rPr lang="nl-NL" baseline="0" dirty="0"/>
              <a:t>Gewicht: 4 tot 5 kg</a:t>
            </a:r>
          </a:p>
          <a:p>
            <a:r>
              <a:rPr lang="nl-NL" baseline="0" dirty="0"/>
              <a:t>Bouw: gedrongen type</a:t>
            </a:r>
          </a:p>
          <a:p>
            <a:r>
              <a:rPr lang="nl-NL" baseline="0" dirty="0"/>
              <a:t>Erkende kleuren: wit met een rode oogkleur en in kleur: zwart, blauw en rood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1054-4497-4913-A787-AD4A8CE153E6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3462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ige driehoek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ep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Vrije v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Vrije vorm 18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6 w 5760"/>
                <a:gd name="T3" fmla="*/ 0 h 528"/>
                <a:gd name="T4" fmla="*/ 2147483646 w 5760"/>
                <a:gd name="T5" fmla="*/ 2147483646 h 528"/>
                <a:gd name="T6" fmla="*/ 2147483646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Vrije v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Rechte verbindingslijn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17" name="Ondertitel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nl-NL"/>
              <a:t>Klik om het opmaakprofiel van de modelondertitel te bewerken</a:t>
            </a:r>
            <a:endParaRPr lang="en-US"/>
          </a:p>
        </p:txBody>
      </p:sp>
      <p:sp>
        <p:nvSpPr>
          <p:cNvPr id="11" name="Tijdelijke aanduiding voor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A0B5F0CD-A7B1-49DB-A46A-C7EB854705AA}" type="datetimeFigureOut">
              <a:rPr lang="nl-NL"/>
              <a:pPr>
                <a:defRPr/>
              </a:pPr>
              <a:t>7-4-2021</a:t>
            </a:fld>
            <a:endParaRPr lang="nl-NL"/>
          </a:p>
        </p:txBody>
      </p:sp>
      <p:sp>
        <p:nvSpPr>
          <p:cNvPr id="12" name="Tijdelijke aanduiding voor voettekst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nl-NL"/>
          </a:p>
        </p:txBody>
      </p:sp>
      <p:sp>
        <p:nvSpPr>
          <p:cNvPr id="13" name="Tijdelijke aanduiding voor dianumm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E39A947-E21F-4BD1-BC4C-C30936539D92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033077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2B4B8-A495-4AFF-9337-1B99D121294B}" type="datetimeFigureOut">
              <a:rPr lang="nl-NL"/>
              <a:pPr>
                <a:defRPr/>
              </a:pPr>
              <a:t>7-4-2021</a:t>
            </a:fld>
            <a:endParaRPr lang="nl-NL"/>
          </a:p>
        </p:txBody>
      </p:sp>
      <p:sp>
        <p:nvSpPr>
          <p:cNvPr id="5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05442-7DBD-4BE8-AE28-BA9CE88D6B11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899566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8FBE1-1ADE-47D4-8472-40C34C891003}" type="datetimeFigureOut">
              <a:rPr lang="nl-NL"/>
              <a:pPr>
                <a:defRPr/>
              </a:pPr>
              <a:t>7-4-2021</a:t>
            </a:fld>
            <a:endParaRPr lang="nl-NL"/>
          </a:p>
        </p:txBody>
      </p:sp>
      <p:sp>
        <p:nvSpPr>
          <p:cNvPr id="5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529D5-4442-47AB-AB93-3D7EAA9F7D55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279556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4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DA5AF-0231-4996-8F54-02D0EDA88F19}" type="datetimeFigureOut">
              <a:rPr lang="nl-NL"/>
              <a:pPr>
                <a:defRPr/>
              </a:pPr>
              <a:t>7-4-2021</a:t>
            </a:fld>
            <a:endParaRPr lang="nl-NL"/>
          </a:p>
        </p:txBody>
      </p:sp>
      <p:sp>
        <p:nvSpPr>
          <p:cNvPr id="5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74BAD-629E-40EB-8E0A-2B9309FBA511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78292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unthaak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Punthaak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E49EA7D-174E-4815-A80D-51A82AD07F00}" type="datetimeFigureOut">
              <a:rPr lang="nl-NL"/>
              <a:pPr>
                <a:defRPr/>
              </a:pPr>
              <a:t>7-4-2021</a:t>
            </a:fld>
            <a:endParaRPr lang="nl-NL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2E656-B621-477F-9EA5-829F3CB2922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7667613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475367-FF4D-4D03-97B4-CEE15C80EF70}" type="datetimeFigureOut">
              <a:rPr lang="nl-NL"/>
              <a:pPr>
                <a:defRPr/>
              </a:pPr>
              <a:t>7-4-2021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EC4E6-B1ED-41B5-9DC9-003776F84C47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5940483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57BCF1F-EDCB-4620-98DE-39D532E463D5}" type="datetimeFigureOut">
              <a:rPr lang="nl-NL"/>
              <a:pPr>
                <a:defRPr/>
              </a:pPr>
              <a:t>7-4-2021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0B000-2B6F-47AB-AB91-50AB1D6C55FA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29925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93A778C-8C3C-4559-AB92-C1E2FD6C1B4B}" type="datetimeFigureOut">
              <a:rPr lang="nl-NL"/>
              <a:pPr>
                <a:defRPr/>
              </a:pPr>
              <a:t>7-4-2021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B9B38-2BB6-4A72-9BDF-0246F1BA750A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1055221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38768-5AD0-4759-8B47-00A6F5AB433A}" type="datetimeFigureOut">
              <a:rPr lang="nl-NL"/>
              <a:pPr>
                <a:defRPr/>
              </a:pPr>
              <a:t>7-4-2021</a:t>
            </a:fld>
            <a:endParaRPr lang="nl-NL"/>
          </a:p>
        </p:txBody>
      </p:sp>
      <p:sp>
        <p:nvSpPr>
          <p:cNvPr id="3" name="Tijdelijke aanduiding voor voettekst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028FE-2A48-4145-B0BA-9997F88E5A1F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6626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84AD519-E53F-4865-9C7F-54BD8A4089A5}" type="datetimeFigureOut">
              <a:rPr lang="nl-NL"/>
              <a:pPr>
                <a:defRPr/>
              </a:pPr>
              <a:t>7-4-2021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FF897-8BB2-4C29-AC96-04EE6806EC42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8506885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rije vorm 4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Vrije vorm 15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6 w 5760"/>
              <a:gd name="T3" fmla="*/ 0 h 528"/>
              <a:gd name="T4" fmla="*/ 2147483646 w 5760"/>
              <a:gd name="T5" fmla="*/ 2147483646 h 528"/>
              <a:gd name="T6" fmla="*/ 2147483646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7" name="Rechthoekige driehoek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Rechte verbindingslijn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unthaak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Punthaak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11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3316C73E-B5C0-4F56-9AB3-B7767EDE46A3}" type="datetimeFigureOut">
              <a:rPr lang="nl-NL"/>
              <a:pPr>
                <a:defRPr/>
              </a:pPr>
              <a:t>7-4-2021</a:t>
            </a:fld>
            <a:endParaRPr lang="nl-NL"/>
          </a:p>
        </p:txBody>
      </p:sp>
      <p:sp>
        <p:nvSpPr>
          <p:cNvPr id="12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nl-NL"/>
          </a:p>
        </p:txBody>
      </p:sp>
      <p:sp>
        <p:nvSpPr>
          <p:cNvPr id="13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3856C-FDBA-4646-B880-CE276227B37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501768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rije vorm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7" name="Vrije vorm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/>
            <a:gdLst>
              <a:gd name="T0" fmla="*/ 0 w 5760"/>
              <a:gd name="T1" fmla="*/ 0 h 528"/>
              <a:gd name="T2" fmla="*/ 2147483646 w 5760"/>
              <a:gd name="T3" fmla="*/ 0 h 528"/>
              <a:gd name="T4" fmla="*/ 2147483646 w 5760"/>
              <a:gd name="T5" fmla="*/ 2147483646 h 528"/>
              <a:gd name="T6" fmla="*/ 2147483646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Rechthoekige driehoe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Rechte verbindingslijn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jdelijke aanduiding voor titel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1033" name="Tijdelijke aanduiding voor tekst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modelstijlen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  <a:endParaRPr lang="en-US" altLang="nl-NL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F61A0915-CEED-442B-B1B5-7C34F77ED8E6}" type="datetimeFigureOut">
              <a:rPr lang="nl-NL"/>
              <a:pPr>
                <a:defRPr/>
              </a:pPr>
              <a:t>7-4-2021</a:t>
            </a:fld>
            <a:endParaRPr lang="nl-NL"/>
          </a:p>
        </p:txBody>
      </p:sp>
      <p:sp>
        <p:nvSpPr>
          <p:cNvPr id="22" name="Tijdelijke aanduiding voor voettekst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Lucida Sans Unicode" panose="020B0602030504020204" pitchFamily="34" charset="0"/>
              </a:defRPr>
            </a:lvl1pPr>
          </a:lstStyle>
          <a:p>
            <a:pPr>
              <a:defRPr/>
            </a:pPr>
            <a:fld id="{8A5B899C-4133-4397-A431-366D856C9EE3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13886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 descr="http://www.rexwidder.com/images/stories/op%20het%20gras-k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692150"/>
            <a:ext cx="2811462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767013" y="2564904"/>
            <a:ext cx="5981451" cy="101745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>
                <a:latin typeface="Arial Rounded MT Bold" pitchFamily="34" charset="0"/>
              </a:rPr>
              <a:t>Konijn: Rassenkennis</a:t>
            </a:r>
          </a:p>
        </p:txBody>
      </p:sp>
      <p:sp>
        <p:nvSpPr>
          <p:cNvPr id="10244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R="0" eaLnBrk="1" hangingPunct="1"/>
            <a:r>
              <a:rPr lang="nl-NL" altLang="nl-NL">
                <a:latin typeface="Arial Rounded MT Bold" panose="020F0704030504030204" pitchFamily="34" charset="0"/>
              </a:rPr>
              <a:t>Diersoortverdieping: het konijn</a:t>
            </a:r>
          </a:p>
        </p:txBody>
      </p:sp>
      <p:pic>
        <p:nvPicPr>
          <p:cNvPr id="10245" name="Picture 10" descr="http://www.rexwidder.com/images/stories/filou%20voorzichtig%20op%20de%20keien-k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284538"/>
            <a:ext cx="237172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2" descr="Nest 1 Esprit, 1 week ou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92150"/>
            <a:ext cx="21907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162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Groot zilver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3804196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02404"/>
            <a:ext cx="3768080" cy="256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1982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zilvervos</a:t>
            </a:r>
          </a:p>
        </p:txBody>
      </p:sp>
      <p:pic>
        <p:nvPicPr>
          <p:cNvPr id="6146" name="Picture 2" descr="E:\Schoolkonijnen\Schoolkonijnen 0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88840"/>
            <a:ext cx="5760640" cy="384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016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Wener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3964037" cy="2971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17032"/>
            <a:ext cx="3768080" cy="2826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43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Californian</a:t>
            </a:r>
            <a:endParaRPr lang="nl-NL" dirty="0"/>
          </a:p>
        </p:txBody>
      </p:sp>
      <p:pic>
        <p:nvPicPr>
          <p:cNvPr id="4" name="il_fi" descr="http://www.bunnybunch.nl/wp-content/uploads/2012/02/konijnenrascalifornian1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371090"/>
            <a:ext cx="4031644" cy="30741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6624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Witte &amp; rode </a:t>
            </a:r>
            <a:r>
              <a:rPr lang="nl-NL" dirty="0" err="1"/>
              <a:t>nieuwzeelander</a:t>
            </a:r>
            <a:endParaRPr lang="nl-N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61048"/>
            <a:ext cx="346083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13621"/>
            <a:ext cx="4032448" cy="2685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711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Witte van </a:t>
            </a:r>
            <a:r>
              <a:rPr lang="nl-NL" dirty="0" err="1"/>
              <a:t>hotot</a:t>
            </a:r>
            <a:endParaRPr lang="nl-NL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348880"/>
            <a:ext cx="4520530" cy="327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5067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Engelse hangoor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049134"/>
            <a:ext cx="4848200" cy="363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4372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Duitse hangoor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988840"/>
            <a:ext cx="5108005" cy="3830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519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Meissner</a:t>
            </a:r>
            <a:r>
              <a:rPr lang="nl-NL" dirty="0"/>
              <a:t> hangoor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132856"/>
            <a:ext cx="5202324" cy="3468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7236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Belgische haas</a:t>
            </a:r>
          </a:p>
        </p:txBody>
      </p:sp>
      <p:pic>
        <p:nvPicPr>
          <p:cNvPr id="4" name="il_fi" descr="http://www.belgischehazen.nl/images/P1010029_0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132856"/>
            <a:ext cx="4586500" cy="36021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3816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373563"/>
          </a:xfrm>
        </p:spPr>
        <p:txBody>
          <a:bodyPr/>
          <a:lstStyle/>
          <a:p>
            <a:r>
              <a:rPr lang="nl-NL" dirty="0"/>
              <a:t>Grote rassen (gewicht 6 a 7 kg of meer)</a:t>
            </a:r>
          </a:p>
          <a:p>
            <a:pPr marL="114300" indent="0">
              <a:buNone/>
            </a:pPr>
            <a:endParaRPr lang="nl-NL" dirty="0"/>
          </a:p>
          <a:p>
            <a:r>
              <a:rPr lang="nl-NL" dirty="0"/>
              <a:t>Midden rassen (kleiner en lichter: 2,5 tot 5,5 kg)</a:t>
            </a:r>
          </a:p>
          <a:p>
            <a:pPr marL="114300" indent="0">
              <a:buNone/>
            </a:pPr>
            <a:endParaRPr lang="nl-NL" dirty="0"/>
          </a:p>
          <a:p>
            <a:r>
              <a:rPr lang="nl-NL" dirty="0"/>
              <a:t>Kleine rassen (gewicht 1,5 tot 2 kg)</a:t>
            </a:r>
          </a:p>
          <a:p>
            <a:pPr marL="114300" indent="0">
              <a:buNone/>
            </a:pPr>
            <a:endParaRPr lang="nl-NL" dirty="0"/>
          </a:p>
          <a:p>
            <a:r>
              <a:rPr lang="nl-NL" dirty="0"/>
              <a:t>Dwerg rassen (gewicht rond </a:t>
            </a:r>
            <a:r>
              <a:rPr lang="nl-NL"/>
              <a:t>de 1 </a:t>
            </a:r>
            <a:r>
              <a:rPr lang="nl-NL" dirty="0"/>
              <a:t>kg)</a:t>
            </a:r>
          </a:p>
          <a:p>
            <a:pPr marL="114300" indent="0">
              <a:buNone/>
            </a:pPr>
            <a:endParaRPr lang="nl-NL" dirty="0"/>
          </a:p>
          <a:p>
            <a:r>
              <a:rPr lang="nl-NL" dirty="0"/>
              <a:t>Rassen met een bijzondere haarstructuur</a:t>
            </a:r>
          </a:p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Indeling</a:t>
            </a:r>
          </a:p>
        </p:txBody>
      </p:sp>
    </p:spTree>
    <p:extLst>
      <p:ext uri="{BB962C8B-B14F-4D97-AF65-F5344CB8AC3E}">
        <p14:creationId xmlns:p14="http://schemas.microsoft.com/office/powerpoint/2010/main" val="2387507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Japanner</a:t>
            </a:r>
          </a:p>
        </p:txBody>
      </p:sp>
      <p:pic>
        <p:nvPicPr>
          <p:cNvPr id="9218" name="Picture 2" descr="E:\Schoolkonijnen\Schoolkonijnen 0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71" y="2132856"/>
            <a:ext cx="5400598" cy="36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5619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Ekster</a:t>
            </a:r>
          </a:p>
        </p:txBody>
      </p:sp>
      <p:pic>
        <p:nvPicPr>
          <p:cNvPr id="10242" name="Picture 2" descr="E:\Schoolkonijnen\Schoolkonijnen 0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276872"/>
            <a:ext cx="5303132" cy="353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824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rijnlander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348880"/>
            <a:ext cx="5046461" cy="3358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4327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Kleine rassen</a:t>
            </a:r>
          </a:p>
        </p:txBody>
      </p:sp>
    </p:spTree>
    <p:extLst>
      <p:ext uri="{BB962C8B-B14F-4D97-AF65-F5344CB8AC3E}">
        <p14:creationId xmlns:p14="http://schemas.microsoft.com/office/powerpoint/2010/main" val="35642805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Klein Zilver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204864"/>
            <a:ext cx="5472608" cy="364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78256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Klein chinchilla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76872"/>
            <a:ext cx="3673083" cy="352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6547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Klein </a:t>
            </a:r>
            <a:r>
              <a:rPr lang="nl-NL" dirty="0" err="1"/>
              <a:t>lotharinger</a:t>
            </a:r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916832"/>
            <a:ext cx="3048000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01455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Papillon</a:t>
            </a:r>
          </a:p>
        </p:txBody>
      </p:sp>
      <p:pic>
        <p:nvPicPr>
          <p:cNvPr id="12290" name="Picture 2" descr="E:\Schoolkonijnen\Schoolkonijnen 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420888"/>
            <a:ext cx="5169660" cy="3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7014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http://www.hollanderclub.nl/Foto's%20KleindierenEXpo%202009/HPIM4322-zwart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60848"/>
            <a:ext cx="5489553" cy="37052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hollander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447974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http://www.sv-zuidkennemerland.nl/Foto's/Fokkers/trianta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492896"/>
            <a:ext cx="4680519" cy="30963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thriantha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42872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77" y="1481138"/>
            <a:ext cx="2364645" cy="4525962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Bouw</a:t>
            </a:r>
          </a:p>
        </p:txBody>
      </p:sp>
    </p:spTree>
    <p:extLst>
      <p:ext uri="{BB962C8B-B14F-4D97-AF65-F5344CB8AC3E}">
        <p14:creationId xmlns:p14="http://schemas.microsoft.com/office/powerpoint/2010/main" val="32188683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TAN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988840"/>
            <a:ext cx="4752528" cy="404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81131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rus</a:t>
            </a:r>
          </a:p>
        </p:txBody>
      </p:sp>
      <p:pic>
        <p:nvPicPr>
          <p:cNvPr id="2050" name="Picture 2" descr="http://www.bunnybunch.nl/wp-content/uploads/2012/02/konijnenrasr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10087"/>
            <a:ext cx="4752528" cy="324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1388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Sallander</a:t>
            </a:r>
            <a:endParaRPr lang="nl-NL" dirty="0"/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132856"/>
            <a:ext cx="5039416" cy="364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8742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thuringer</a:t>
            </a:r>
            <a:endParaRPr lang="nl-NL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613" y="1988840"/>
            <a:ext cx="5140347" cy="395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16288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havana</a:t>
            </a:r>
            <a:endParaRPr lang="nl-NL" dirty="0"/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171700"/>
            <a:ext cx="4721975" cy="3777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63860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alaska</a:t>
            </a:r>
            <a:endParaRPr lang="nl-NL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132856"/>
            <a:ext cx="5756077" cy="3838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080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gouwenaar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1975643"/>
            <a:ext cx="5976664" cy="398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97478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beige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084774"/>
            <a:ext cx="5972101" cy="3983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89397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luchs</a:t>
            </a:r>
            <a:endParaRPr lang="nl-NL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16832"/>
            <a:ext cx="6332141" cy="4223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68906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parelfeh</a:t>
            </a:r>
            <a:endParaRPr lang="nl-NL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2204864"/>
            <a:ext cx="5506372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7455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Grote rassen</a:t>
            </a:r>
          </a:p>
        </p:txBody>
      </p:sp>
    </p:spTree>
    <p:extLst>
      <p:ext uri="{BB962C8B-B14F-4D97-AF65-F5344CB8AC3E}">
        <p14:creationId xmlns:p14="http://schemas.microsoft.com/office/powerpoint/2010/main" val="30236503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Marburger </a:t>
            </a:r>
            <a:r>
              <a:rPr lang="nl-NL" dirty="0" err="1"/>
              <a:t>feh</a:t>
            </a:r>
            <a:endParaRPr lang="nl-NL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88840"/>
            <a:ext cx="6264696" cy="41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6730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Dwerg rassen</a:t>
            </a:r>
          </a:p>
        </p:txBody>
      </p:sp>
    </p:spTree>
    <p:extLst>
      <p:ext uri="{BB962C8B-B14F-4D97-AF65-F5344CB8AC3E}">
        <p14:creationId xmlns:p14="http://schemas.microsoft.com/office/powerpoint/2010/main" val="18298358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Nederlands hangoor dwerg </a:t>
            </a:r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88840"/>
            <a:ext cx="5464692" cy="3937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89059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E:\Schoolkonijnen\Schoolkonijnen 03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0848"/>
            <a:ext cx="410445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kleurdwerg</a:t>
            </a:r>
          </a:p>
        </p:txBody>
      </p:sp>
      <p:pic>
        <p:nvPicPr>
          <p:cNvPr id="28675" name="Picture 3" descr="E:\Schoolkonijnen\Schoolkonijnen 0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33056"/>
            <a:ext cx="3528393" cy="235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4294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http://haagsehangoren.files.wordpress.com/2012/12/blauwoog-pool-piet-dec-2012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3312368" cy="28083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Pooltje (B.O. &amp; R.O.)</a:t>
            </a:r>
          </a:p>
        </p:txBody>
      </p:sp>
      <p:pic>
        <p:nvPicPr>
          <p:cNvPr id="5" name="Afbeelding 4" descr="http://www.webklik.nl/user_files/2010_11/183737/IMG_930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84984"/>
            <a:ext cx="3981450" cy="3095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05248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Haasdwerg (POLISH)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16832"/>
            <a:ext cx="5524872" cy="4143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35365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rexdwerg</a:t>
            </a:r>
            <a:endParaRPr lang="nl-NL" dirty="0"/>
          </a:p>
        </p:txBody>
      </p:sp>
      <p:pic>
        <p:nvPicPr>
          <p:cNvPr id="30722" name="Picture 2" descr="E:\Schoolkonijnen\Schoolkonijnen 0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132855"/>
            <a:ext cx="5976664" cy="398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5525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angoradwerg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991" y="2157208"/>
            <a:ext cx="4901265" cy="326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008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Bijzondere haarstructuur</a:t>
            </a:r>
          </a:p>
        </p:txBody>
      </p:sp>
    </p:spTree>
    <p:extLst>
      <p:ext uri="{BB962C8B-B14F-4D97-AF65-F5344CB8AC3E}">
        <p14:creationId xmlns:p14="http://schemas.microsoft.com/office/powerpoint/2010/main" val="28338446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Angora </a:t>
            </a:r>
          </a:p>
        </p:txBody>
      </p:sp>
      <p:pic>
        <p:nvPicPr>
          <p:cNvPr id="5" name="il_fi" descr="http://home.scarlet.be/~denoo/angora%20zwart%20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204864"/>
            <a:ext cx="4248472" cy="3312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8890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Vlaamse Reus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082676"/>
            <a:ext cx="4750420" cy="3531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0839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voskonijn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046446"/>
            <a:ext cx="4776192" cy="382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05985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rexkonijn</a:t>
            </a:r>
            <a:endParaRPr lang="nl-NL" dirty="0"/>
          </a:p>
        </p:txBody>
      </p:sp>
      <p:pic>
        <p:nvPicPr>
          <p:cNvPr id="4" name="il_fi" descr="http://www.kleinveemarkt.be/advertenties/thumbs/1401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160" y="2204864"/>
            <a:ext cx="3810000" cy="3448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98367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satijnkonijn</a:t>
            </a:r>
          </a:p>
        </p:txBody>
      </p:sp>
      <p:pic>
        <p:nvPicPr>
          <p:cNvPr id="32770" name="Picture 2" descr="E:\Schoolkonijnen\Schoolkonijnen 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04864"/>
            <a:ext cx="5313676" cy="354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72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(nog) niet-erkende rassen</a:t>
            </a:r>
          </a:p>
        </p:txBody>
      </p:sp>
    </p:spTree>
    <p:extLst>
      <p:ext uri="{BB962C8B-B14F-4D97-AF65-F5344CB8AC3E}">
        <p14:creationId xmlns:p14="http://schemas.microsoft.com/office/powerpoint/2010/main" val="28729330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Rex hangoor</a:t>
            </a:r>
          </a:p>
        </p:txBody>
      </p:sp>
      <p:pic>
        <p:nvPicPr>
          <p:cNvPr id="35842" name="Picture 2" descr="E:\IMG_68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04864"/>
            <a:ext cx="561662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4560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Mini-rex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013" y="2204864"/>
            <a:ext cx="4428863" cy="330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8391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Teddy dwerg &amp; teddy </a:t>
            </a:r>
            <a:r>
              <a:rPr lang="nl-NL" dirty="0" err="1"/>
              <a:t>widder</a:t>
            </a:r>
            <a:endParaRPr lang="nl-NL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6832"/>
            <a:ext cx="3763863" cy="313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498676"/>
            <a:ext cx="3317354" cy="2680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9287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Leeuwenkop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772816"/>
            <a:ext cx="403118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858" y="4005064"/>
            <a:ext cx="3502492" cy="230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2881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Loffelohr</a:t>
            </a:r>
            <a:r>
              <a:rPr lang="nl-NL" dirty="0"/>
              <a:t> (lepeloortje)</a:t>
            </a:r>
          </a:p>
        </p:txBody>
      </p:sp>
      <p:pic>
        <p:nvPicPr>
          <p:cNvPr id="3482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04864"/>
            <a:ext cx="5625232" cy="375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48500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Plomp.LAPTOP\Bureaublad\Schoolkonijnen\Schoolkonijnen 0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 rot="5400000">
            <a:off x="2263160" y="1993424"/>
            <a:ext cx="5216236" cy="3478876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Einde</a:t>
            </a:r>
          </a:p>
        </p:txBody>
      </p:sp>
    </p:spTree>
    <p:extLst>
      <p:ext uri="{BB962C8B-B14F-4D97-AF65-F5344CB8AC3E}">
        <p14:creationId xmlns:p14="http://schemas.microsoft.com/office/powerpoint/2010/main" val="3276761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Franse hangoor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132856"/>
            <a:ext cx="4884341" cy="3664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852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l_fi" descr="http://www.hpkvdenham.nl/web_images/dsc02186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204864"/>
            <a:ext cx="4713462" cy="33452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Groot </a:t>
            </a:r>
            <a:r>
              <a:rPr lang="nl-NL" dirty="0" err="1"/>
              <a:t>lotharinger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63486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Midden rassen</a:t>
            </a:r>
          </a:p>
        </p:txBody>
      </p:sp>
    </p:spTree>
    <p:extLst>
      <p:ext uri="{BB962C8B-B14F-4D97-AF65-F5344CB8AC3E}">
        <p14:creationId xmlns:p14="http://schemas.microsoft.com/office/powerpoint/2010/main" val="233372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Groot Chinchilla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204864"/>
            <a:ext cx="4964013" cy="330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65659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">
  <a:themeElements>
    <a:clrScheme name="Concours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665</TotalTime>
  <Words>2026</Words>
  <Application>Microsoft Office PowerPoint</Application>
  <PresentationFormat>Diavoorstelling (4:3)</PresentationFormat>
  <Paragraphs>342</Paragraphs>
  <Slides>59</Slides>
  <Notes>49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59</vt:i4>
      </vt:variant>
    </vt:vector>
  </HeadingPairs>
  <TitlesOfParts>
    <vt:vector size="66" baseType="lpstr">
      <vt:lpstr>Arial Rounded MT Bold</vt:lpstr>
      <vt:lpstr>Calibri</vt:lpstr>
      <vt:lpstr>Lucida Sans Unicode</vt:lpstr>
      <vt:lpstr>Verdana</vt:lpstr>
      <vt:lpstr>Wingdings 2</vt:lpstr>
      <vt:lpstr>Wingdings 3</vt:lpstr>
      <vt:lpstr>Concours</vt:lpstr>
      <vt:lpstr>Konijn: Rassenkennis</vt:lpstr>
      <vt:lpstr>Indeling</vt:lpstr>
      <vt:lpstr>Bouw</vt:lpstr>
      <vt:lpstr>Grote rassen</vt:lpstr>
      <vt:lpstr>Vlaamse Reus</vt:lpstr>
      <vt:lpstr>Franse hangoor</vt:lpstr>
      <vt:lpstr>Groot lotharinger</vt:lpstr>
      <vt:lpstr>Midden rassen</vt:lpstr>
      <vt:lpstr>Groot Chinchilla</vt:lpstr>
      <vt:lpstr>Groot zilver</vt:lpstr>
      <vt:lpstr>zilvervos</vt:lpstr>
      <vt:lpstr>Wener </vt:lpstr>
      <vt:lpstr>Californian</vt:lpstr>
      <vt:lpstr>Witte &amp; rode nieuwzeelander</vt:lpstr>
      <vt:lpstr>Witte van hotot</vt:lpstr>
      <vt:lpstr>Engelse hangoor</vt:lpstr>
      <vt:lpstr>Duitse hangoor</vt:lpstr>
      <vt:lpstr>Meissner hangoor</vt:lpstr>
      <vt:lpstr>Belgische haas</vt:lpstr>
      <vt:lpstr>Japanner</vt:lpstr>
      <vt:lpstr>Ekster</vt:lpstr>
      <vt:lpstr>rijnlander</vt:lpstr>
      <vt:lpstr>Kleine rassen</vt:lpstr>
      <vt:lpstr>Klein Zilver</vt:lpstr>
      <vt:lpstr>Klein chinchilla</vt:lpstr>
      <vt:lpstr>Klein lotharinger</vt:lpstr>
      <vt:lpstr>Papillon</vt:lpstr>
      <vt:lpstr>hollander</vt:lpstr>
      <vt:lpstr>thriantha</vt:lpstr>
      <vt:lpstr>TAN</vt:lpstr>
      <vt:lpstr>rus</vt:lpstr>
      <vt:lpstr>Sallander</vt:lpstr>
      <vt:lpstr>thuringer</vt:lpstr>
      <vt:lpstr>havana</vt:lpstr>
      <vt:lpstr>alaska</vt:lpstr>
      <vt:lpstr>gouwenaar</vt:lpstr>
      <vt:lpstr>beige</vt:lpstr>
      <vt:lpstr>luchs</vt:lpstr>
      <vt:lpstr>parelfeh</vt:lpstr>
      <vt:lpstr>Marburger feh</vt:lpstr>
      <vt:lpstr>Dwerg rassen</vt:lpstr>
      <vt:lpstr>Nederlands hangoor dwerg </vt:lpstr>
      <vt:lpstr>kleurdwerg</vt:lpstr>
      <vt:lpstr>Pooltje (B.O. &amp; R.O.)</vt:lpstr>
      <vt:lpstr>Haasdwerg (POLISH)</vt:lpstr>
      <vt:lpstr>rexdwerg</vt:lpstr>
      <vt:lpstr>angoradwerg</vt:lpstr>
      <vt:lpstr>Bijzondere haarstructuur</vt:lpstr>
      <vt:lpstr>Angora </vt:lpstr>
      <vt:lpstr>voskonijn</vt:lpstr>
      <vt:lpstr>rexkonijn</vt:lpstr>
      <vt:lpstr>satijnkonijn</vt:lpstr>
      <vt:lpstr>(nog) niet-erkende rassen</vt:lpstr>
      <vt:lpstr>Rex hangoor</vt:lpstr>
      <vt:lpstr>Mini-rex</vt:lpstr>
      <vt:lpstr>Teddy dwerg &amp; teddy widder</vt:lpstr>
      <vt:lpstr>Leeuwenkop</vt:lpstr>
      <vt:lpstr>Loffelohr (lepeloortje)</vt:lpstr>
      <vt:lpstr>Einde</vt:lpstr>
    </vt:vector>
  </TitlesOfParts>
  <Company>Onderwijsgroep Noord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Konijnenrassen &amp; CAVIARASSEN</dc:title>
  <dc:creator>Sophie Witschge</dc:creator>
  <cp:lastModifiedBy>Mariska Vijvers - Roosink</cp:lastModifiedBy>
  <cp:revision>73</cp:revision>
  <dcterms:created xsi:type="dcterms:W3CDTF">2013-01-15T11:16:45Z</dcterms:created>
  <dcterms:modified xsi:type="dcterms:W3CDTF">2021-04-07T08:31:11Z</dcterms:modified>
</cp:coreProperties>
</file>